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0DEA6E-7CDD-412E-99C0-E09A37322EBB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C42CC0-AEC7-4FC7-B557-329E589980FA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7851648" cy="4038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9600" dirty="0" smtClean="0"/>
              <a:t>INTRODUCTION TO</a:t>
            </a:r>
            <a:br>
              <a:rPr lang="en-US" sz="9600" dirty="0" smtClean="0"/>
            </a:br>
            <a:r>
              <a:rPr lang="en-US" sz="9600" dirty="0" smtClean="0"/>
              <a:t>ECOLOGY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181600"/>
            <a:ext cx="7854696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CHAPTER 18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9826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Biosphere</a:t>
            </a:r>
          </a:p>
          <a:p>
            <a:pPr lvl="1"/>
            <a:r>
              <a:rPr lang="en-US" dirty="0" smtClean="0"/>
              <a:t>The part of Earth where life exists, and it includes all of the living organisms on Earth.</a:t>
            </a:r>
          </a:p>
          <a:p>
            <a:pPr lvl="1"/>
            <a:r>
              <a:rPr lang="en-US" dirty="0" smtClean="0"/>
              <a:t>Extends from about 6 miles above Earth’s surface to the deepest parts of the oceans.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928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Ecosystems</a:t>
            </a:r>
          </a:p>
          <a:p>
            <a:pPr lvl="1"/>
            <a:r>
              <a:rPr lang="en-US" dirty="0" smtClean="0"/>
              <a:t>The biosphere is composed of smaller units called ecosystems.</a:t>
            </a:r>
          </a:p>
          <a:p>
            <a:pPr lvl="1"/>
            <a:r>
              <a:rPr lang="en-US" dirty="0" smtClean="0"/>
              <a:t>An ecosystem includes all of the organisms and the nonliving environment found in a particular place.</a:t>
            </a:r>
          </a:p>
          <a:p>
            <a:pPr lvl="1"/>
            <a:r>
              <a:rPr lang="en-US" dirty="0" smtClean="0"/>
              <a:t>Example: Pond</a:t>
            </a:r>
          </a:p>
          <a:p>
            <a:pPr lvl="2"/>
            <a:r>
              <a:rPr lang="en-US" dirty="0" smtClean="0"/>
              <a:t>Includes fish, turtles, aquatic plants, algae, insects, bacteria, the chemical composition of the pond (pH level, oxygen level, and CO</a:t>
            </a:r>
            <a:r>
              <a:rPr lang="en-US" baseline="-25000" dirty="0" smtClean="0"/>
              <a:t>2</a:t>
            </a:r>
            <a:r>
              <a:rPr lang="en-US" dirty="0" smtClean="0"/>
              <a:t> level), and amount of sunlight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13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Communities</a:t>
            </a:r>
          </a:p>
          <a:p>
            <a:pPr lvl="1"/>
            <a:r>
              <a:rPr lang="en-US" dirty="0" smtClean="0"/>
              <a:t>A community includes all the interacting organisms living in an area.</a:t>
            </a:r>
          </a:p>
          <a:p>
            <a:pPr lvl="1"/>
            <a:r>
              <a:rPr lang="en-US" dirty="0" smtClean="0"/>
              <a:t>Example: fish, turtles, plants, algae, and bacteria</a:t>
            </a:r>
          </a:p>
          <a:p>
            <a:pPr lvl="1"/>
            <a:r>
              <a:rPr lang="en-US" dirty="0" smtClean="0"/>
              <a:t>May include thousands of organisms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89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Populations</a:t>
            </a:r>
          </a:p>
          <a:p>
            <a:pPr lvl="1"/>
            <a:r>
              <a:rPr lang="en-US" dirty="0" smtClean="0"/>
              <a:t>A population includes all the members of a species that live in one place at a given time.</a:t>
            </a:r>
          </a:p>
          <a:p>
            <a:pPr lvl="1"/>
            <a:r>
              <a:rPr lang="en-US" dirty="0" smtClean="0"/>
              <a:t>Example: the population of turtles in the pond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192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Organisms</a:t>
            </a:r>
          </a:p>
          <a:p>
            <a:pPr lvl="1"/>
            <a:r>
              <a:rPr lang="en-US" dirty="0" smtClean="0"/>
              <a:t>The simplest level of organization in ecology is that of the </a:t>
            </a:r>
            <a:r>
              <a:rPr lang="en-US" smtClean="0"/>
              <a:t>organism.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97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1 -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 key theme in ecology.</a:t>
            </a:r>
          </a:p>
          <a:p>
            <a:r>
              <a:rPr lang="en-US" dirty="0" smtClean="0"/>
              <a:t>Describe an example showing the effects of interdependence upon organisms in their environment.</a:t>
            </a:r>
          </a:p>
          <a:p>
            <a:r>
              <a:rPr lang="en-US" dirty="0" smtClean="0"/>
              <a:t>Identify the importance of models to ecology.</a:t>
            </a:r>
          </a:p>
          <a:p>
            <a:r>
              <a:rPr lang="en-US" dirty="0" smtClean="0"/>
              <a:t>State the five different levels of organization at which ecology can be studied.</a:t>
            </a:r>
          </a:p>
        </p:txBody>
      </p:sp>
    </p:spTree>
    <p:extLst>
      <p:ext uri="{BB962C8B-B14F-4D97-AF65-F5344CB8AC3E}">
        <p14:creationId xmlns:p14="http://schemas.microsoft.com/office/powerpoint/2010/main" val="214526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1 -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</a:p>
          <a:p>
            <a:r>
              <a:rPr lang="en-US" dirty="0" smtClean="0"/>
              <a:t>Interdependence</a:t>
            </a:r>
          </a:p>
          <a:p>
            <a:r>
              <a:rPr lang="en-US" dirty="0" smtClean="0"/>
              <a:t>Ecological Model</a:t>
            </a:r>
          </a:p>
          <a:p>
            <a:r>
              <a:rPr lang="en-US" dirty="0" smtClean="0"/>
              <a:t>Biosphere</a:t>
            </a:r>
          </a:p>
          <a:p>
            <a:r>
              <a:rPr lang="en-US" dirty="0" smtClean="0"/>
              <a:t>Ecosystem</a:t>
            </a:r>
          </a:p>
          <a:p>
            <a:r>
              <a:rPr lang="en-US" dirty="0" smtClean="0"/>
              <a:t>Community</a:t>
            </a:r>
          </a:p>
          <a:p>
            <a:r>
              <a:rPr lang="en-US" dirty="0" smtClean="0"/>
              <a:t>Population</a:t>
            </a:r>
          </a:p>
        </p:txBody>
      </p:sp>
    </p:spTree>
    <p:extLst>
      <p:ext uri="{BB962C8B-B14F-4D97-AF65-F5344CB8AC3E}">
        <p14:creationId xmlns:p14="http://schemas.microsoft.com/office/powerpoint/2010/main" val="4159994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Ecology</a:t>
            </a:r>
          </a:p>
          <a:p>
            <a:pPr lvl="1"/>
            <a:r>
              <a:rPr lang="en-US" dirty="0" smtClean="0"/>
              <a:t>The study of the interactions between organisms and the living and nonliving components of their environment.</a:t>
            </a:r>
          </a:p>
          <a:p>
            <a:r>
              <a:rPr lang="en-US" dirty="0" smtClean="0"/>
              <a:t>Ecology is a broad science that involves collecting information about organisms and their environments, observing and measuring interactions, looking for patterns, and seeking to explain these patterns.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663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Interdependence: A Key Theme in Ecology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organisms interact with other organisms in their surroundings and with the nonliving portion of their environment.</a:t>
            </a:r>
          </a:p>
          <a:p>
            <a:r>
              <a:rPr lang="en-US" dirty="0" smtClean="0"/>
              <a:t>Their survival depends on these interactions.</a:t>
            </a:r>
          </a:p>
          <a:p>
            <a:r>
              <a:rPr lang="en-US" dirty="0" smtClean="0"/>
              <a:t>Ecologists refer to this quality as interdependence.</a:t>
            </a:r>
          </a:p>
          <a:p>
            <a:r>
              <a:rPr lang="en-US" dirty="0" smtClean="0"/>
              <a:t>Definition of Interdependence</a:t>
            </a:r>
          </a:p>
          <a:p>
            <a:pPr lvl="1"/>
            <a:r>
              <a:rPr lang="en-US" dirty="0" smtClean="0"/>
              <a:t>The dependence of every organism on its connections with other living and nonliving parts of its environment.</a:t>
            </a:r>
          </a:p>
        </p:txBody>
      </p:sp>
    </p:spTree>
    <p:extLst>
      <p:ext uri="{BB962C8B-B14F-4D97-AF65-F5344CB8AC3E}">
        <p14:creationId xmlns:p14="http://schemas.microsoft.com/office/powerpoint/2010/main" val="2620569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What is an example of Interdependence?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Humans can not survive without the plants and other photosynthetic organisms that produce oxygen.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Conversely, photosynthetic organisms depend on the release of carbon dioxide gas by the cellular respiration of other organisms, such as humans.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440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Interdependence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you think of an example of interdependence in which the effects of one organism can affect another organism?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272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Interdependence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89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Ecological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Ecological Models</a:t>
            </a:r>
          </a:p>
          <a:p>
            <a:pPr lvl="1"/>
            <a:r>
              <a:rPr lang="en-US" dirty="0" smtClean="0"/>
              <a:t>A model that represents or describes the relationships between the components of an ecological system.</a:t>
            </a:r>
          </a:p>
          <a:p>
            <a:r>
              <a:rPr lang="en-US" dirty="0" smtClean="0"/>
              <a:t>Ecologists construct models to help them understand environmental interactions and to make predictions about possible changes.</a:t>
            </a:r>
          </a:p>
        </p:txBody>
      </p:sp>
    </p:spTree>
    <p:extLst>
      <p:ext uri="{BB962C8B-B14F-4D97-AF65-F5344CB8AC3E}">
        <p14:creationId xmlns:p14="http://schemas.microsoft.com/office/powerpoint/2010/main" val="26590934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477</Words>
  <Application>Microsoft Office PowerPoint</Application>
  <PresentationFormat>On-screen Show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INTRODUCTION TO ECOLOGY</vt:lpstr>
      <vt:lpstr>Section 1 - Objectives</vt:lpstr>
      <vt:lpstr>Section 1 - Vocabulary</vt:lpstr>
      <vt:lpstr>Ecology</vt:lpstr>
      <vt:lpstr>Interdependence: A Key Theme in Ecology</vt:lpstr>
      <vt:lpstr>What is an example of Interdependence?</vt:lpstr>
      <vt:lpstr>Effects of Interdependence</vt:lpstr>
      <vt:lpstr>Effects of Interdependence</vt:lpstr>
      <vt:lpstr>Ecological Models</vt:lpstr>
      <vt:lpstr>Levels of Organization</vt:lpstr>
      <vt:lpstr>Levels of Organization</vt:lpstr>
      <vt:lpstr>Levels of Organization</vt:lpstr>
      <vt:lpstr>Levels of Organization</vt:lpstr>
      <vt:lpstr>Levels of Organization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ECOLOGY</dc:title>
  <dc:creator>Brad McClaran</dc:creator>
  <cp:lastModifiedBy>Brad McClaran</cp:lastModifiedBy>
  <cp:revision>4</cp:revision>
  <dcterms:created xsi:type="dcterms:W3CDTF">2013-01-28T02:17:53Z</dcterms:created>
  <dcterms:modified xsi:type="dcterms:W3CDTF">2013-01-28T02:55:35Z</dcterms:modified>
</cp:coreProperties>
</file>